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regular.fntdata"/><Relationship Id="rId21" Type="http://schemas.openxmlformats.org/officeDocument/2006/relationships/slide" Target="slides/slide16.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jpg>
</file>

<file path=ppt/media/image14.jpg>
</file>

<file path=ppt/media/image15.png>
</file>

<file path=ppt/media/image16.png>
</file>

<file path=ppt/media/image17.jpg>
</file>

<file path=ppt/media/image18.jpg>
</file>

<file path=ppt/media/image19.jpg>
</file>

<file path=ppt/media/image2.png>
</file>

<file path=ppt/media/image20.jpg>
</file>

<file path=ppt/media/image21.jpg>
</file>

<file path=ppt/media/image3.png>
</file>

<file path=ppt/media/image4.png>
</file>

<file path=ppt/media/image5.png>
</file>

<file path=ppt/media/image6.gif>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57294a184e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7294a184e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56f6bed0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56f6bed0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57a367298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57a36729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59f66de7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59f66de7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5a3b8391e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5a3b8391e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5a3b8391e4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5a3b8391e4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5a3b8391e4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a3b8391e4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58f9dec991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58f9dec991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58f9dec991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58f9dec991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570c84327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570c84327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5a3b8391e4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5a3b8391e4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58f9dec991_0_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58f9dec991_0_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58f9dec991_0_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8f9dec991_0_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57294a184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57294a184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5a3b8391e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5a3b8391e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jpg"/><Relationship Id="rId4" Type="http://schemas.openxmlformats.org/officeDocument/2006/relationships/image" Target="../media/image1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jpg"/><Relationship Id="rId4" Type="http://schemas.openxmlformats.org/officeDocument/2006/relationships/image" Target="../media/image19.jpg"/><Relationship Id="rId5" Type="http://schemas.openxmlformats.org/officeDocument/2006/relationships/image" Target="../media/image1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6.png"/><Relationship Id="rId5" Type="http://schemas.openxmlformats.org/officeDocument/2006/relationships/image" Target="../media/image5.png"/><Relationship Id="rId6"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19200" y="166013"/>
            <a:ext cx="4255500" cy="187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Towers of Hanoi Robot Arm</a:t>
            </a:r>
            <a:endParaRPr/>
          </a:p>
        </p:txBody>
      </p:sp>
      <p:sp>
        <p:nvSpPr>
          <p:cNvPr id="86" name="Google Shape;86;p13"/>
          <p:cNvSpPr txBox="1"/>
          <p:nvPr>
            <p:ph idx="1" type="subTitle"/>
          </p:nvPr>
        </p:nvSpPr>
        <p:spPr>
          <a:xfrm>
            <a:off x="900200" y="1906425"/>
            <a:ext cx="4255500" cy="6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Christian Alcalde &amp; Eric Fong</a:t>
            </a:r>
            <a:endParaRPr/>
          </a:p>
        </p:txBody>
      </p:sp>
      <p:pic>
        <p:nvPicPr>
          <p:cNvPr id="87" name="Google Shape;87;p13"/>
          <p:cNvPicPr preferRelativeResize="0"/>
          <p:nvPr/>
        </p:nvPicPr>
        <p:blipFill>
          <a:blip r:embed="rId3">
            <a:alphaModFix/>
          </a:blip>
          <a:stretch>
            <a:fillRect/>
          </a:stretch>
        </p:blipFill>
        <p:spPr>
          <a:xfrm>
            <a:off x="697497" y="3158022"/>
            <a:ext cx="4255501" cy="1299673"/>
          </a:xfrm>
          <a:prstGeom prst="rect">
            <a:avLst/>
          </a:prstGeom>
          <a:noFill/>
          <a:ln>
            <a:noFill/>
          </a:ln>
          <a:effectLst>
            <a:outerShdw blurRad="57150" rotWithShape="0" algn="bl" dir="1800000" dist="38100">
              <a:srgbClr val="000000"/>
            </a:outerShdw>
          </a:effectLst>
        </p:spPr>
      </p:pic>
      <p:pic>
        <p:nvPicPr>
          <p:cNvPr id="88" name="Google Shape;88;p13"/>
          <p:cNvPicPr preferRelativeResize="0"/>
          <p:nvPr/>
        </p:nvPicPr>
        <p:blipFill>
          <a:blip r:embed="rId4">
            <a:alphaModFix/>
          </a:blip>
          <a:stretch>
            <a:fillRect/>
          </a:stretch>
        </p:blipFill>
        <p:spPr>
          <a:xfrm>
            <a:off x="5439600" y="515125"/>
            <a:ext cx="3327550" cy="4018775"/>
          </a:xfrm>
          <a:prstGeom prst="rect">
            <a:avLst/>
          </a:prstGeom>
          <a:noFill/>
          <a:ln>
            <a:noFill/>
          </a:ln>
          <a:effectLst>
            <a:outerShdw blurRad="57150" rotWithShape="0" algn="bl" dir="1980000" dist="76200">
              <a:srgbClr val="000000">
                <a:alpha val="7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Controlling the NXT Motors</a:t>
            </a:r>
            <a:endParaRPr/>
          </a:p>
        </p:txBody>
      </p:sp>
      <p:sp>
        <p:nvSpPr>
          <p:cNvPr id="151" name="Google Shape;151;p22"/>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Externally supply 7 V to the motors</a:t>
            </a:r>
            <a:endParaRPr/>
          </a:p>
          <a:p>
            <a:pPr indent="-342900" lvl="0" marL="457200" rtl="0" algn="l">
              <a:spcBef>
                <a:spcPts val="0"/>
              </a:spcBef>
              <a:spcAft>
                <a:spcPts val="0"/>
              </a:spcAft>
              <a:buSzPts val="1800"/>
              <a:buChar char="●"/>
            </a:pPr>
            <a:r>
              <a:rPr lang="en"/>
              <a:t>Need to switch driving voltage terminals for direction control</a:t>
            </a:r>
            <a:endParaRPr/>
          </a:p>
          <a:p>
            <a:pPr indent="-342900" lvl="0" marL="457200" rtl="0" algn="l">
              <a:spcBef>
                <a:spcPts val="0"/>
              </a:spcBef>
              <a:spcAft>
                <a:spcPts val="0"/>
              </a:spcAft>
              <a:buSzPts val="1800"/>
              <a:buChar char="●"/>
            </a:pPr>
            <a:r>
              <a:rPr lang="en"/>
              <a:t>BBB computing transistors can’t handle the required voltage or current, this is a job for relays/purpose-built Integrated Circuit chips</a:t>
            </a:r>
            <a:endParaRPr/>
          </a:p>
          <a:p>
            <a:pPr indent="-342900" lvl="0" marL="457200" rtl="0" algn="l">
              <a:spcBef>
                <a:spcPts val="0"/>
              </a:spcBef>
              <a:spcAft>
                <a:spcPts val="0"/>
              </a:spcAft>
              <a:buSzPts val="1800"/>
              <a:buChar char="●"/>
            </a:pPr>
            <a:r>
              <a:rPr lang="en"/>
              <a:t>Our IC of choice: the L293D - an H-bridge circuit capable of polarity switching</a:t>
            </a:r>
            <a:endParaRPr/>
          </a:p>
          <a:p>
            <a:pPr indent="-342900" lvl="0" marL="457200" rtl="0" algn="l">
              <a:spcBef>
                <a:spcPts val="0"/>
              </a:spcBef>
              <a:spcAft>
                <a:spcPts val="0"/>
              </a:spcAft>
              <a:buSzPts val="1800"/>
              <a:buChar char="●"/>
            </a:pPr>
            <a:r>
              <a:rPr lang="en"/>
              <a:t>Three states needed for running the motors: forwards, backwards, halt</a:t>
            </a:r>
            <a:endParaRPr/>
          </a:p>
          <a:p>
            <a:pPr indent="-317500" lvl="1" marL="914400" rtl="0" algn="l">
              <a:spcBef>
                <a:spcPts val="0"/>
              </a:spcBef>
              <a:spcAft>
                <a:spcPts val="0"/>
              </a:spcAft>
              <a:buSzPts val="1400"/>
              <a:buChar char="○"/>
            </a:pPr>
            <a:r>
              <a:rPr lang="en"/>
              <a:t>These are achieved by using +- polarity, -+ polarity, and opened circuit</a:t>
            </a:r>
            <a:br>
              <a:rPr lang="en"/>
            </a:b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descr="Image result for l293d pinout" id="156" name="Google Shape;156;p23"/>
          <p:cNvPicPr preferRelativeResize="0"/>
          <p:nvPr/>
        </p:nvPicPr>
        <p:blipFill rotWithShape="1">
          <a:blip r:embed="rId3">
            <a:alphaModFix/>
          </a:blip>
          <a:srcRect b="15340" l="3528" r="3612" t="6473"/>
          <a:stretch/>
        </p:blipFill>
        <p:spPr>
          <a:xfrm>
            <a:off x="381000" y="457209"/>
            <a:ext cx="8460525" cy="4046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descr="An H-bridge with switches" id="161" name="Google Shape;161;p24"/>
          <p:cNvPicPr preferRelativeResize="0"/>
          <p:nvPr/>
        </p:nvPicPr>
        <p:blipFill rotWithShape="1">
          <a:blip r:embed="rId3">
            <a:alphaModFix/>
          </a:blip>
          <a:srcRect b="6305" l="0" r="4113" t="0"/>
          <a:stretch/>
        </p:blipFill>
        <p:spPr>
          <a:xfrm>
            <a:off x="2728925" y="0"/>
            <a:ext cx="3534625" cy="4819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Discoveries While Building the Robot</a:t>
            </a:r>
            <a:endParaRPr/>
          </a:p>
        </p:txBody>
      </p:sp>
      <p:sp>
        <p:nvSpPr>
          <p:cNvPr id="167" name="Google Shape;167;p25"/>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Motor Bridge Cape</a:t>
            </a:r>
            <a:endParaRPr/>
          </a:p>
          <a:p>
            <a:pPr indent="-317500" lvl="1" marL="914400" rtl="0" algn="l">
              <a:spcBef>
                <a:spcPts val="0"/>
              </a:spcBef>
              <a:spcAft>
                <a:spcPts val="0"/>
              </a:spcAft>
              <a:buSzPts val="1400"/>
              <a:buChar char="○"/>
            </a:pPr>
            <a:r>
              <a:rPr lang="en"/>
              <a:t>Required a lot of software fixing on arrival</a:t>
            </a:r>
            <a:endParaRPr/>
          </a:p>
          <a:p>
            <a:pPr indent="-317500" lvl="1" marL="914400" rtl="0" algn="l">
              <a:spcBef>
                <a:spcPts val="0"/>
              </a:spcBef>
              <a:spcAft>
                <a:spcPts val="0"/>
              </a:spcAft>
              <a:buSzPts val="1400"/>
              <a:buChar char="○"/>
            </a:pPr>
            <a:r>
              <a:rPr lang="en"/>
              <a:t>Little to no updated support/resources online</a:t>
            </a:r>
            <a:endParaRPr/>
          </a:p>
          <a:p>
            <a:pPr indent="-317500" lvl="1" marL="914400" rtl="0" algn="l">
              <a:spcBef>
                <a:spcPts val="0"/>
              </a:spcBef>
              <a:spcAft>
                <a:spcPts val="0"/>
              </a:spcAft>
              <a:buSzPts val="1400"/>
              <a:buChar char="○"/>
            </a:pPr>
            <a:r>
              <a:rPr lang="en"/>
              <a:t>Firmware it was shipped with was non-functional, required updating</a:t>
            </a:r>
            <a:endParaRPr/>
          </a:p>
          <a:p>
            <a:pPr indent="-317500" lvl="1" marL="914400" rtl="0" algn="l">
              <a:spcBef>
                <a:spcPts val="0"/>
              </a:spcBef>
              <a:spcAft>
                <a:spcPts val="0"/>
              </a:spcAft>
              <a:buSzPts val="1400"/>
              <a:buChar char="○"/>
            </a:pPr>
            <a:r>
              <a:rPr lang="en"/>
              <a:t>Controller software used outdated version of Adafruit, that was no longer available</a:t>
            </a:r>
            <a:endParaRPr/>
          </a:p>
          <a:p>
            <a:pPr indent="-317500" lvl="1" marL="914400" rtl="0" algn="l">
              <a:spcBef>
                <a:spcPts val="0"/>
              </a:spcBef>
              <a:spcAft>
                <a:spcPts val="0"/>
              </a:spcAft>
              <a:buSzPts val="1400"/>
              <a:buChar char="○"/>
            </a:pPr>
            <a:r>
              <a:rPr lang="en"/>
              <a:t>Ended up trying a different approach</a:t>
            </a:r>
            <a:endParaRPr/>
          </a:p>
          <a:p>
            <a:pPr indent="-342900" lvl="0" marL="457200" rtl="0" algn="l">
              <a:spcBef>
                <a:spcPts val="0"/>
              </a:spcBef>
              <a:spcAft>
                <a:spcPts val="0"/>
              </a:spcAft>
              <a:buSzPts val="1800"/>
              <a:buChar char="●"/>
            </a:pPr>
            <a:r>
              <a:rPr lang="en"/>
              <a:t>L293D H-Bridge</a:t>
            </a:r>
            <a:endParaRPr/>
          </a:p>
          <a:p>
            <a:pPr indent="-317500" lvl="1" marL="914400" rtl="0" algn="l">
              <a:spcBef>
                <a:spcPts val="0"/>
              </a:spcBef>
              <a:spcAft>
                <a:spcPts val="0"/>
              </a:spcAft>
              <a:buSzPts val="1400"/>
              <a:buChar char="○"/>
            </a:pPr>
            <a:r>
              <a:rPr lang="en"/>
              <a:t>Used two L293D H-Bridges with wires and</a:t>
            </a:r>
            <a:r>
              <a:rPr lang="en"/>
              <a:t> resistors to control robot arm</a:t>
            </a:r>
            <a:endParaRPr/>
          </a:p>
          <a:p>
            <a:pPr indent="-317500" lvl="1" marL="914400" rtl="0" algn="l">
              <a:spcBef>
                <a:spcPts val="0"/>
              </a:spcBef>
              <a:spcAft>
                <a:spcPts val="0"/>
              </a:spcAft>
              <a:buSzPts val="1400"/>
              <a:buChar char="○"/>
            </a:pPr>
            <a:r>
              <a:rPr lang="en"/>
              <a:t>H-Bridge allows for motors to reverse direc</a:t>
            </a:r>
            <a:r>
              <a:rPr lang="en"/>
              <a:t>tion</a:t>
            </a:r>
            <a:endParaRPr/>
          </a:p>
          <a:p>
            <a:pPr indent="-317500" lvl="1" marL="914400" rtl="0" algn="l">
              <a:spcBef>
                <a:spcPts val="0"/>
              </a:spcBef>
              <a:spcAft>
                <a:spcPts val="0"/>
              </a:spcAft>
              <a:buSzPts val="1400"/>
              <a:buChar char="○"/>
            </a:pPr>
            <a:r>
              <a:rPr lang="en"/>
              <a:t>Allowed us to write our own controller software in Python</a:t>
            </a:r>
            <a:endParaRPr/>
          </a:p>
          <a:p>
            <a:pPr indent="0" lvl="0" marL="914400" rtl="0" algn="l">
              <a:spcBef>
                <a:spcPts val="16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26"/>
          <p:cNvPicPr preferRelativeResize="0"/>
          <p:nvPr/>
        </p:nvPicPr>
        <p:blipFill>
          <a:blip r:embed="rId3">
            <a:alphaModFix/>
          </a:blip>
          <a:stretch>
            <a:fillRect/>
          </a:stretch>
        </p:blipFill>
        <p:spPr>
          <a:xfrm>
            <a:off x="632050" y="1068750"/>
            <a:ext cx="2147000" cy="3561775"/>
          </a:xfrm>
          <a:prstGeom prst="rect">
            <a:avLst/>
          </a:prstGeom>
          <a:noFill/>
          <a:ln>
            <a:noFill/>
          </a:ln>
          <a:effectLst>
            <a:outerShdw blurRad="57150" rotWithShape="0" algn="bl" dir="2580000" dist="85725">
              <a:srgbClr val="000000">
                <a:alpha val="79000"/>
              </a:srgbClr>
            </a:outerShdw>
          </a:effectLst>
        </p:spPr>
      </p:pic>
      <p:sp>
        <p:nvSpPr>
          <p:cNvPr id="173" name="Google Shape;173;p26"/>
          <p:cNvSpPr txBox="1"/>
          <p:nvPr/>
        </p:nvSpPr>
        <p:spPr>
          <a:xfrm>
            <a:off x="223600" y="334475"/>
            <a:ext cx="4250700" cy="4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Roboto"/>
                <a:ea typeface="Roboto"/>
                <a:cs typeface="Roboto"/>
                <a:sym typeface="Roboto"/>
              </a:rPr>
              <a:t>Our Robot Arm</a:t>
            </a:r>
            <a:endParaRPr sz="3000">
              <a:solidFill>
                <a:schemeClr val="dk1"/>
              </a:solidFill>
              <a:latin typeface="Roboto"/>
              <a:ea typeface="Roboto"/>
              <a:cs typeface="Roboto"/>
              <a:sym typeface="Roboto"/>
            </a:endParaRPr>
          </a:p>
        </p:txBody>
      </p:sp>
      <p:pic>
        <p:nvPicPr>
          <p:cNvPr id="174" name="Google Shape;174;p26"/>
          <p:cNvPicPr preferRelativeResize="0"/>
          <p:nvPr/>
        </p:nvPicPr>
        <p:blipFill rotWithShape="1">
          <a:blip r:embed="rId4">
            <a:alphaModFix/>
          </a:blip>
          <a:srcRect b="0" l="22741" r="1276" t="0"/>
          <a:stretch/>
        </p:blipFill>
        <p:spPr>
          <a:xfrm>
            <a:off x="3842325" y="768925"/>
            <a:ext cx="4604800" cy="2778550"/>
          </a:xfrm>
          <a:prstGeom prst="rect">
            <a:avLst/>
          </a:prstGeom>
          <a:noFill/>
          <a:ln>
            <a:noFill/>
          </a:ln>
          <a:effectLst>
            <a:outerShdw blurRad="57150" rotWithShape="0" algn="bl" dir="2940000" dist="95250">
              <a:srgbClr val="000000">
                <a:alpha val="7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Wiring</a:t>
            </a:r>
            <a:endParaRPr/>
          </a:p>
        </p:txBody>
      </p:sp>
      <p:pic>
        <p:nvPicPr>
          <p:cNvPr id="180" name="Google Shape;180;p27"/>
          <p:cNvPicPr preferRelativeResize="0"/>
          <p:nvPr/>
        </p:nvPicPr>
        <p:blipFill rotWithShape="1">
          <a:blip r:embed="rId3">
            <a:alphaModFix/>
          </a:blip>
          <a:srcRect b="0" l="13843" r="18794" t="0"/>
          <a:stretch/>
        </p:blipFill>
        <p:spPr>
          <a:xfrm>
            <a:off x="311700" y="1175463"/>
            <a:ext cx="4102948" cy="2792574"/>
          </a:xfrm>
          <a:prstGeom prst="rect">
            <a:avLst/>
          </a:prstGeom>
          <a:noFill/>
          <a:ln>
            <a:noFill/>
          </a:ln>
          <a:effectLst>
            <a:outerShdw blurRad="57150" rotWithShape="0" algn="bl" dir="3000000" dist="95250">
              <a:srgbClr val="000000">
                <a:alpha val="69000"/>
              </a:srgbClr>
            </a:outerShdw>
          </a:effectLst>
        </p:spPr>
      </p:pic>
      <p:pic>
        <p:nvPicPr>
          <p:cNvPr id="181" name="Google Shape;181;p27"/>
          <p:cNvPicPr preferRelativeResize="0"/>
          <p:nvPr/>
        </p:nvPicPr>
        <p:blipFill rotWithShape="1">
          <a:blip r:embed="rId4">
            <a:alphaModFix/>
          </a:blip>
          <a:srcRect b="0" l="10847" r="20409" t="0"/>
          <a:stretch/>
        </p:blipFill>
        <p:spPr>
          <a:xfrm>
            <a:off x="5450649" y="439625"/>
            <a:ext cx="2953303" cy="1969776"/>
          </a:xfrm>
          <a:prstGeom prst="rect">
            <a:avLst/>
          </a:prstGeom>
          <a:noFill/>
          <a:ln>
            <a:noFill/>
          </a:ln>
          <a:effectLst>
            <a:outerShdw blurRad="57150" rotWithShape="0" algn="bl" dir="2940000" dist="76200">
              <a:srgbClr val="000000">
                <a:alpha val="78000"/>
              </a:srgbClr>
            </a:outerShdw>
          </a:effectLst>
        </p:spPr>
      </p:pic>
      <p:pic>
        <p:nvPicPr>
          <p:cNvPr id="182" name="Google Shape;182;p27"/>
          <p:cNvPicPr preferRelativeResize="0"/>
          <p:nvPr/>
        </p:nvPicPr>
        <p:blipFill>
          <a:blip r:embed="rId5">
            <a:alphaModFix/>
          </a:blip>
          <a:stretch>
            <a:fillRect/>
          </a:stretch>
        </p:blipFill>
        <p:spPr>
          <a:xfrm>
            <a:off x="5100450" y="2636550"/>
            <a:ext cx="3653699" cy="2028651"/>
          </a:xfrm>
          <a:prstGeom prst="rect">
            <a:avLst/>
          </a:prstGeom>
          <a:noFill/>
          <a:ln>
            <a:noFill/>
          </a:ln>
          <a:effectLst>
            <a:outerShdw blurRad="57150" rotWithShape="0" algn="bl" dir="3720000" dist="57150">
              <a:srgbClr val="000000">
                <a:alpha val="71000"/>
              </a:srgb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28"/>
          <p:cNvPicPr preferRelativeResize="0"/>
          <p:nvPr/>
        </p:nvPicPr>
        <p:blipFill rotWithShape="1">
          <a:blip r:embed="rId3">
            <a:alphaModFix/>
          </a:blip>
          <a:srcRect b="0" l="10228" r="8205" t="0"/>
          <a:stretch/>
        </p:blipFill>
        <p:spPr>
          <a:xfrm rot="10800000">
            <a:off x="967113" y="545375"/>
            <a:ext cx="7209774" cy="4052750"/>
          </a:xfrm>
          <a:prstGeom prst="rect">
            <a:avLst/>
          </a:prstGeom>
          <a:noFill/>
          <a:ln>
            <a:noFill/>
          </a:ln>
          <a:effectLst>
            <a:outerShdw blurRad="57150" rotWithShape="0" algn="bl" dir="2820000" dist="104775">
              <a:srgbClr val="000000">
                <a:alpha val="67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Materials:</a:t>
            </a:r>
            <a:endParaRPr/>
          </a:p>
        </p:txBody>
      </p:sp>
      <p:sp>
        <p:nvSpPr>
          <p:cNvPr id="94" name="Google Shape;94;p1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BeagleBone Black</a:t>
            </a:r>
            <a:endParaRPr/>
          </a:p>
          <a:p>
            <a:pPr indent="-342900" lvl="0" marL="457200" rtl="0" algn="l">
              <a:spcBef>
                <a:spcPts val="0"/>
              </a:spcBef>
              <a:spcAft>
                <a:spcPts val="0"/>
              </a:spcAft>
              <a:buSzPts val="1800"/>
              <a:buChar char="-"/>
            </a:pPr>
            <a:r>
              <a:rPr lang="en" strike="sngStrike"/>
              <a:t>SeeedStudio Motor Bridge Cape</a:t>
            </a:r>
            <a:endParaRPr strike="sngStrike"/>
          </a:p>
          <a:p>
            <a:pPr indent="-342900" lvl="0" marL="457200" rtl="0" algn="l">
              <a:spcBef>
                <a:spcPts val="0"/>
              </a:spcBef>
              <a:spcAft>
                <a:spcPts val="0"/>
              </a:spcAft>
              <a:buSzPts val="1800"/>
              <a:buChar char="-"/>
            </a:pPr>
            <a:r>
              <a:rPr lang="en"/>
              <a:t>L293D H-Bridge</a:t>
            </a:r>
            <a:endParaRPr/>
          </a:p>
          <a:p>
            <a:pPr indent="-342900" lvl="0" marL="457200" rtl="0" algn="l">
              <a:spcBef>
                <a:spcPts val="0"/>
              </a:spcBef>
              <a:spcAft>
                <a:spcPts val="0"/>
              </a:spcAft>
              <a:buSzPts val="1800"/>
              <a:buChar char="-"/>
            </a:pPr>
            <a:r>
              <a:rPr lang="en"/>
              <a:t>Push Button Switch</a:t>
            </a:r>
            <a:endParaRPr/>
          </a:p>
          <a:p>
            <a:pPr indent="-342900" lvl="0" marL="457200" rtl="0" algn="l">
              <a:spcBef>
                <a:spcPts val="0"/>
              </a:spcBef>
              <a:spcAft>
                <a:spcPts val="0"/>
              </a:spcAft>
              <a:buSzPts val="1800"/>
              <a:buChar char="-"/>
            </a:pPr>
            <a:r>
              <a:rPr lang="en"/>
              <a:t>Lego Mindstorms NXT Kit</a:t>
            </a:r>
            <a:endParaRPr/>
          </a:p>
          <a:p>
            <a:pPr indent="-342900" lvl="0" marL="457200" rtl="0" algn="l">
              <a:spcBef>
                <a:spcPts val="0"/>
              </a:spcBef>
              <a:spcAft>
                <a:spcPts val="0"/>
              </a:spcAft>
              <a:buSzPts val="1800"/>
              <a:buChar char="-"/>
            </a:pPr>
            <a:r>
              <a:rPr lang="en"/>
              <a:t>Breadboards</a:t>
            </a:r>
            <a:endParaRPr/>
          </a:p>
          <a:p>
            <a:pPr indent="-342900" lvl="0" marL="457200" rtl="0" algn="l">
              <a:spcBef>
                <a:spcPts val="0"/>
              </a:spcBef>
              <a:spcAft>
                <a:spcPts val="0"/>
              </a:spcAft>
              <a:buSzPts val="1800"/>
              <a:buChar char="-"/>
            </a:pPr>
            <a:r>
              <a:rPr lang="en"/>
              <a:t>Resistors</a:t>
            </a:r>
            <a:endParaRPr/>
          </a:p>
          <a:p>
            <a:pPr indent="-342900" lvl="0" marL="457200" rtl="0" algn="l">
              <a:spcBef>
                <a:spcPts val="0"/>
              </a:spcBef>
              <a:spcAft>
                <a:spcPts val="0"/>
              </a:spcAft>
              <a:buSzPts val="1800"/>
              <a:buChar char="-"/>
            </a:pPr>
            <a:r>
              <a:rPr lang="en"/>
              <a:t>Wires and solder</a:t>
            </a:r>
            <a:endParaRPr/>
          </a:p>
        </p:txBody>
      </p:sp>
      <p:pic>
        <p:nvPicPr>
          <p:cNvPr id="95" name="Google Shape;95;p14"/>
          <p:cNvPicPr preferRelativeResize="0"/>
          <p:nvPr/>
        </p:nvPicPr>
        <p:blipFill>
          <a:blip r:embed="rId3">
            <a:alphaModFix/>
          </a:blip>
          <a:stretch>
            <a:fillRect/>
          </a:stretch>
        </p:blipFill>
        <p:spPr>
          <a:xfrm>
            <a:off x="4880824" y="170800"/>
            <a:ext cx="3607300" cy="2400950"/>
          </a:xfrm>
          <a:prstGeom prst="rect">
            <a:avLst/>
          </a:prstGeom>
          <a:noFill/>
          <a:ln>
            <a:noFill/>
          </a:ln>
          <a:effectLst>
            <a:outerShdw blurRad="57150" rotWithShape="0" algn="bl" dir="1860000" dist="57150">
              <a:srgbClr val="000000">
                <a:alpha val="50000"/>
              </a:srgbClr>
            </a:outerShdw>
          </a:effectLst>
        </p:spPr>
      </p:pic>
      <p:pic>
        <p:nvPicPr>
          <p:cNvPr id="96" name="Google Shape;96;p14"/>
          <p:cNvPicPr preferRelativeResize="0"/>
          <p:nvPr/>
        </p:nvPicPr>
        <p:blipFill>
          <a:blip r:embed="rId4">
            <a:alphaModFix/>
          </a:blip>
          <a:stretch>
            <a:fillRect/>
          </a:stretch>
        </p:blipFill>
        <p:spPr>
          <a:xfrm>
            <a:off x="7045575" y="1797673"/>
            <a:ext cx="2290275" cy="1548175"/>
          </a:xfrm>
          <a:prstGeom prst="rect">
            <a:avLst/>
          </a:prstGeom>
          <a:noFill/>
          <a:ln>
            <a:noFill/>
          </a:ln>
          <a:effectLst>
            <a:outerShdw blurRad="57150" rotWithShape="0" algn="bl" dir="2040000" dist="76200">
              <a:srgbClr val="000000">
                <a:alpha val="50000"/>
              </a:srgbClr>
            </a:outerShdw>
          </a:effectLst>
        </p:spPr>
      </p:pic>
      <p:pic>
        <p:nvPicPr>
          <p:cNvPr id="97" name="Google Shape;97;p14"/>
          <p:cNvPicPr preferRelativeResize="0"/>
          <p:nvPr/>
        </p:nvPicPr>
        <p:blipFill>
          <a:blip r:embed="rId5">
            <a:alphaModFix/>
          </a:blip>
          <a:stretch>
            <a:fillRect/>
          </a:stretch>
        </p:blipFill>
        <p:spPr>
          <a:xfrm>
            <a:off x="3614187" y="2665675"/>
            <a:ext cx="2372825" cy="2199750"/>
          </a:xfrm>
          <a:prstGeom prst="rect">
            <a:avLst/>
          </a:prstGeom>
          <a:noFill/>
          <a:ln>
            <a:noFill/>
          </a:ln>
          <a:effectLst>
            <a:outerShdw blurRad="57150" rotWithShape="0" algn="bl" dir="9360000" dist="66675">
              <a:srgbClr val="000000">
                <a:alpha val="50000"/>
              </a:srgbClr>
            </a:outerShdw>
          </a:effectLst>
        </p:spPr>
      </p:pic>
      <p:pic>
        <p:nvPicPr>
          <p:cNvPr id="98" name="Google Shape;98;p14"/>
          <p:cNvPicPr preferRelativeResize="0"/>
          <p:nvPr/>
        </p:nvPicPr>
        <p:blipFill>
          <a:blip r:embed="rId6">
            <a:alphaModFix/>
          </a:blip>
          <a:stretch>
            <a:fillRect/>
          </a:stretch>
        </p:blipFill>
        <p:spPr>
          <a:xfrm>
            <a:off x="6219225" y="3013425"/>
            <a:ext cx="1941400" cy="1941400"/>
          </a:xfrm>
          <a:prstGeom prst="rect">
            <a:avLst/>
          </a:prstGeom>
          <a:noFill/>
          <a:ln>
            <a:noFill/>
          </a:ln>
          <a:effectLst>
            <a:outerShdw blurRad="85725" rotWithShape="0" algn="bl" dir="4260000" dist="57150">
              <a:srgbClr val="000000">
                <a:alpha val="91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a:t>
            </a:r>
            <a:endParaRPr/>
          </a:p>
        </p:txBody>
      </p:sp>
      <p:sp>
        <p:nvSpPr>
          <p:cNvPr id="104" name="Google Shape;104;p15"/>
          <p:cNvSpPr txBox="1"/>
          <p:nvPr>
            <p:ph idx="1" type="body"/>
          </p:nvPr>
        </p:nvSpPr>
        <p:spPr>
          <a:xfrm>
            <a:off x="311700" y="1229875"/>
            <a:ext cx="42603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t>Create a robot arm that solves the Tower of Hanoi puzzle in the least amount of moves (7) using three rings. The robot arm will be constructed with Lego NXT parts controlled by our BeagleBone Black.</a:t>
            </a:r>
            <a:endParaRPr sz="2400"/>
          </a:p>
        </p:txBody>
      </p:sp>
      <p:pic>
        <p:nvPicPr>
          <p:cNvPr descr="Image result for lego nxt arm" id="105" name="Google Shape;105;p15"/>
          <p:cNvPicPr preferRelativeResize="0"/>
          <p:nvPr/>
        </p:nvPicPr>
        <p:blipFill>
          <a:blip r:embed="rId3">
            <a:alphaModFix/>
          </a:blip>
          <a:stretch>
            <a:fillRect/>
          </a:stretch>
        </p:blipFill>
        <p:spPr>
          <a:xfrm>
            <a:off x="4835850" y="449688"/>
            <a:ext cx="3920250" cy="2944324"/>
          </a:xfrm>
          <a:prstGeom prst="rect">
            <a:avLst/>
          </a:prstGeom>
          <a:noFill/>
          <a:ln>
            <a:noFill/>
          </a:ln>
          <a:effectLst>
            <a:outerShdw blurRad="57150" rotWithShape="0" algn="bl" dir="2520000" dist="104775">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Towers of Hanoi</a:t>
            </a:r>
            <a:endParaRPr/>
          </a:p>
        </p:txBody>
      </p:sp>
      <p:sp>
        <p:nvSpPr>
          <p:cNvPr id="111" name="Google Shape;111;p1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Objective: Move all disks from the leftmost pole to the rightmost</a:t>
            </a:r>
            <a:endParaRPr/>
          </a:p>
          <a:p>
            <a:pPr indent="-342900" lvl="0" marL="457200" rtl="0" algn="l">
              <a:spcBef>
                <a:spcPts val="0"/>
              </a:spcBef>
              <a:spcAft>
                <a:spcPts val="0"/>
              </a:spcAft>
              <a:buSzPts val="1800"/>
              <a:buChar char="-"/>
            </a:pPr>
            <a:r>
              <a:rPr lang="en"/>
              <a:t>Rules:</a:t>
            </a:r>
            <a:endParaRPr/>
          </a:p>
          <a:p>
            <a:pPr indent="-317500" lvl="1" marL="914400" rtl="0" algn="l">
              <a:spcBef>
                <a:spcPts val="0"/>
              </a:spcBef>
              <a:spcAft>
                <a:spcPts val="0"/>
              </a:spcAft>
              <a:buSzPts val="1400"/>
              <a:buChar char="-"/>
            </a:pPr>
            <a:r>
              <a:rPr lang="en"/>
              <a:t>Only one disk can move at a time</a:t>
            </a:r>
            <a:endParaRPr/>
          </a:p>
          <a:p>
            <a:pPr indent="-317500" lvl="1" marL="914400" rtl="0" algn="l">
              <a:spcBef>
                <a:spcPts val="0"/>
              </a:spcBef>
              <a:spcAft>
                <a:spcPts val="0"/>
              </a:spcAft>
              <a:buSzPts val="1400"/>
              <a:buChar char="-"/>
            </a:pPr>
            <a:r>
              <a:rPr lang="en"/>
              <a:t>A larger disk cannot be placed on top of a smaller disk</a:t>
            </a:r>
            <a:endParaRPr/>
          </a:p>
          <a:p>
            <a:pPr indent="-317500" lvl="1" marL="914400" rtl="0" algn="l">
              <a:spcBef>
                <a:spcPts val="0"/>
              </a:spcBef>
              <a:spcAft>
                <a:spcPts val="0"/>
              </a:spcAft>
              <a:buSzPts val="1400"/>
              <a:buChar char="-"/>
            </a:pPr>
            <a:r>
              <a:rPr lang="en"/>
              <a:t>All disks, except for the one being moved, must be on a peg at all times.</a:t>
            </a:r>
            <a:endParaRPr/>
          </a:p>
        </p:txBody>
      </p:sp>
      <p:pic>
        <p:nvPicPr>
          <p:cNvPr descr="Image result for towers of hanoi gif" id="112" name="Google Shape;112;p16"/>
          <p:cNvPicPr preferRelativeResize="0"/>
          <p:nvPr/>
        </p:nvPicPr>
        <p:blipFill rotWithShape="1">
          <a:blip r:embed="rId3">
            <a:alphaModFix/>
          </a:blip>
          <a:srcRect b="32895" l="3570" r="1228" t="32895"/>
          <a:stretch/>
        </p:blipFill>
        <p:spPr>
          <a:xfrm>
            <a:off x="6900" y="2926475"/>
            <a:ext cx="6167150" cy="2032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descr="faq.disk3" id="117" name="Google Shape;117;p17"/>
          <p:cNvPicPr preferRelativeResize="0"/>
          <p:nvPr/>
        </p:nvPicPr>
        <p:blipFill rotWithShape="1">
          <a:blip r:embed="rId3">
            <a:alphaModFix/>
          </a:blip>
          <a:srcRect b="0" l="0" r="2733" t="0"/>
          <a:stretch/>
        </p:blipFill>
        <p:spPr>
          <a:xfrm>
            <a:off x="2645775" y="0"/>
            <a:ext cx="6498226" cy="3539125"/>
          </a:xfrm>
          <a:prstGeom prst="rect">
            <a:avLst/>
          </a:prstGeom>
          <a:noFill/>
          <a:ln>
            <a:noFill/>
          </a:ln>
        </p:spPr>
      </p:pic>
      <p:pic>
        <p:nvPicPr>
          <p:cNvPr id="118" name="Google Shape;118;p17"/>
          <p:cNvPicPr preferRelativeResize="0"/>
          <p:nvPr/>
        </p:nvPicPr>
        <p:blipFill>
          <a:blip r:embed="rId4">
            <a:alphaModFix/>
          </a:blip>
          <a:stretch>
            <a:fillRect/>
          </a:stretch>
        </p:blipFill>
        <p:spPr>
          <a:xfrm>
            <a:off x="166972" y="3578897"/>
            <a:ext cx="5660775" cy="1299575"/>
          </a:xfrm>
          <a:prstGeom prst="rect">
            <a:avLst/>
          </a:prstGeom>
          <a:noFill/>
          <a:ln>
            <a:noFill/>
          </a:ln>
        </p:spPr>
      </p:pic>
      <p:sp>
        <p:nvSpPr>
          <p:cNvPr id="119" name="Google Shape;119;p17"/>
          <p:cNvSpPr txBox="1"/>
          <p:nvPr/>
        </p:nvSpPr>
        <p:spPr>
          <a:xfrm>
            <a:off x="0" y="1321800"/>
            <a:ext cx="2626200" cy="164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Roboto"/>
                <a:ea typeface="Roboto"/>
                <a:cs typeface="Roboto"/>
                <a:sym typeface="Roboto"/>
              </a:rPr>
              <a:t>Output</a:t>
            </a:r>
            <a:endParaRPr sz="1100">
              <a:solidFill>
                <a:schemeClr val="dk2"/>
              </a:solidFill>
              <a:latin typeface="Roboto"/>
              <a:ea typeface="Roboto"/>
              <a:cs typeface="Roboto"/>
              <a:sym typeface="Roboto"/>
            </a:endParaRPr>
          </a:p>
          <a:p>
            <a:pPr indent="0" lvl="0" marL="457200" rtl="0" algn="l">
              <a:spcBef>
                <a:spcPts val="0"/>
              </a:spcBef>
              <a:spcAft>
                <a:spcPts val="0"/>
              </a:spcAft>
              <a:buNone/>
            </a:pPr>
            <a:r>
              <a:t/>
            </a:r>
            <a:endParaRPr sz="1100">
              <a:solidFill>
                <a:schemeClr val="dk2"/>
              </a:solidFill>
              <a:latin typeface="Roboto"/>
              <a:ea typeface="Roboto"/>
              <a:cs typeface="Roboto"/>
              <a:sym typeface="Roboto"/>
            </a:endParaRPr>
          </a:p>
          <a:p>
            <a:pPr indent="-298450" lvl="0" marL="457200" rtl="0" algn="l">
              <a:spcBef>
                <a:spcPts val="0"/>
              </a:spcBef>
              <a:spcAft>
                <a:spcPts val="0"/>
              </a:spcAft>
              <a:buClr>
                <a:schemeClr val="dk2"/>
              </a:buClr>
              <a:buSzPts val="1100"/>
              <a:buFont typeface="Roboto"/>
              <a:buAutoNum type="arabicPeriod"/>
            </a:pPr>
            <a:r>
              <a:rPr lang="en" sz="1100">
                <a:solidFill>
                  <a:schemeClr val="dk2"/>
                </a:solidFill>
                <a:latin typeface="Roboto"/>
                <a:ea typeface="Roboto"/>
                <a:cs typeface="Roboto"/>
                <a:sym typeface="Roboto"/>
              </a:rPr>
              <a:t>Move disk 1 from rod A to rod C</a:t>
            </a:r>
            <a:endParaRPr sz="1100">
              <a:solidFill>
                <a:schemeClr val="dk2"/>
              </a:solidFill>
              <a:latin typeface="Roboto"/>
              <a:ea typeface="Roboto"/>
              <a:cs typeface="Roboto"/>
              <a:sym typeface="Roboto"/>
            </a:endParaRPr>
          </a:p>
          <a:p>
            <a:pPr indent="-298450" lvl="0" marL="457200" rtl="0" algn="l">
              <a:spcBef>
                <a:spcPts val="0"/>
              </a:spcBef>
              <a:spcAft>
                <a:spcPts val="0"/>
              </a:spcAft>
              <a:buClr>
                <a:schemeClr val="dk2"/>
              </a:buClr>
              <a:buSzPts val="1100"/>
              <a:buFont typeface="Roboto"/>
              <a:buAutoNum type="arabicPeriod"/>
            </a:pPr>
            <a:r>
              <a:rPr lang="en" sz="1100">
                <a:solidFill>
                  <a:schemeClr val="dk2"/>
                </a:solidFill>
                <a:latin typeface="Roboto"/>
                <a:ea typeface="Roboto"/>
                <a:cs typeface="Roboto"/>
                <a:sym typeface="Roboto"/>
              </a:rPr>
              <a:t>Move disk 2 from rod A to rod B</a:t>
            </a:r>
            <a:endParaRPr sz="1100">
              <a:solidFill>
                <a:schemeClr val="dk2"/>
              </a:solidFill>
              <a:latin typeface="Roboto"/>
              <a:ea typeface="Roboto"/>
              <a:cs typeface="Roboto"/>
              <a:sym typeface="Roboto"/>
            </a:endParaRPr>
          </a:p>
          <a:p>
            <a:pPr indent="-298450" lvl="0" marL="457200" rtl="0" algn="l">
              <a:spcBef>
                <a:spcPts val="0"/>
              </a:spcBef>
              <a:spcAft>
                <a:spcPts val="0"/>
              </a:spcAft>
              <a:buClr>
                <a:schemeClr val="dk2"/>
              </a:buClr>
              <a:buSzPts val="1100"/>
              <a:buFont typeface="Roboto"/>
              <a:buAutoNum type="arabicPeriod"/>
            </a:pPr>
            <a:r>
              <a:rPr lang="en" sz="1100">
                <a:solidFill>
                  <a:schemeClr val="dk2"/>
                </a:solidFill>
                <a:latin typeface="Roboto"/>
                <a:ea typeface="Roboto"/>
                <a:cs typeface="Roboto"/>
                <a:sym typeface="Roboto"/>
              </a:rPr>
              <a:t>Move disk 1 from rod C to rod B</a:t>
            </a:r>
            <a:endParaRPr sz="1100">
              <a:solidFill>
                <a:schemeClr val="dk2"/>
              </a:solidFill>
              <a:latin typeface="Roboto"/>
              <a:ea typeface="Roboto"/>
              <a:cs typeface="Roboto"/>
              <a:sym typeface="Roboto"/>
            </a:endParaRPr>
          </a:p>
          <a:p>
            <a:pPr indent="-298450" lvl="0" marL="457200" rtl="0" algn="l">
              <a:spcBef>
                <a:spcPts val="0"/>
              </a:spcBef>
              <a:spcAft>
                <a:spcPts val="0"/>
              </a:spcAft>
              <a:buClr>
                <a:schemeClr val="dk2"/>
              </a:buClr>
              <a:buSzPts val="1100"/>
              <a:buFont typeface="Roboto"/>
              <a:buAutoNum type="arabicPeriod"/>
            </a:pPr>
            <a:r>
              <a:rPr lang="en" sz="1100">
                <a:solidFill>
                  <a:schemeClr val="dk2"/>
                </a:solidFill>
                <a:latin typeface="Roboto"/>
                <a:ea typeface="Roboto"/>
                <a:cs typeface="Roboto"/>
                <a:sym typeface="Roboto"/>
              </a:rPr>
              <a:t>Move disk 3 from rod A to rod C</a:t>
            </a:r>
            <a:endParaRPr sz="1100">
              <a:solidFill>
                <a:schemeClr val="dk2"/>
              </a:solidFill>
              <a:latin typeface="Roboto"/>
              <a:ea typeface="Roboto"/>
              <a:cs typeface="Roboto"/>
              <a:sym typeface="Roboto"/>
            </a:endParaRPr>
          </a:p>
          <a:p>
            <a:pPr indent="-298450" lvl="0" marL="457200" rtl="0" algn="l">
              <a:spcBef>
                <a:spcPts val="0"/>
              </a:spcBef>
              <a:spcAft>
                <a:spcPts val="0"/>
              </a:spcAft>
              <a:buClr>
                <a:schemeClr val="dk2"/>
              </a:buClr>
              <a:buSzPts val="1100"/>
              <a:buFont typeface="Roboto"/>
              <a:buAutoNum type="arabicPeriod"/>
            </a:pPr>
            <a:r>
              <a:rPr lang="en" sz="1100">
                <a:solidFill>
                  <a:schemeClr val="dk2"/>
                </a:solidFill>
                <a:latin typeface="Roboto"/>
                <a:ea typeface="Roboto"/>
                <a:cs typeface="Roboto"/>
                <a:sym typeface="Roboto"/>
              </a:rPr>
              <a:t>Move disk 1 from rod B to rod A</a:t>
            </a:r>
            <a:endParaRPr sz="1100">
              <a:solidFill>
                <a:schemeClr val="dk2"/>
              </a:solidFill>
              <a:latin typeface="Roboto"/>
              <a:ea typeface="Roboto"/>
              <a:cs typeface="Roboto"/>
              <a:sym typeface="Roboto"/>
            </a:endParaRPr>
          </a:p>
          <a:p>
            <a:pPr indent="-298450" lvl="0" marL="457200" rtl="0" algn="l">
              <a:spcBef>
                <a:spcPts val="0"/>
              </a:spcBef>
              <a:spcAft>
                <a:spcPts val="0"/>
              </a:spcAft>
              <a:buClr>
                <a:schemeClr val="dk2"/>
              </a:buClr>
              <a:buSzPts val="1100"/>
              <a:buFont typeface="Roboto"/>
              <a:buAutoNum type="arabicPeriod"/>
            </a:pPr>
            <a:r>
              <a:rPr lang="en" sz="1100">
                <a:solidFill>
                  <a:schemeClr val="dk2"/>
                </a:solidFill>
                <a:latin typeface="Roboto"/>
                <a:ea typeface="Roboto"/>
                <a:cs typeface="Roboto"/>
                <a:sym typeface="Roboto"/>
              </a:rPr>
              <a:t>Move disk 2 from rod B to rod C</a:t>
            </a:r>
            <a:endParaRPr sz="1100">
              <a:solidFill>
                <a:schemeClr val="dk2"/>
              </a:solidFill>
              <a:latin typeface="Roboto"/>
              <a:ea typeface="Roboto"/>
              <a:cs typeface="Roboto"/>
              <a:sym typeface="Roboto"/>
            </a:endParaRPr>
          </a:p>
          <a:p>
            <a:pPr indent="-298450" lvl="0" marL="457200" rtl="0" algn="l">
              <a:spcBef>
                <a:spcPts val="0"/>
              </a:spcBef>
              <a:spcAft>
                <a:spcPts val="0"/>
              </a:spcAft>
              <a:buClr>
                <a:schemeClr val="dk2"/>
              </a:buClr>
              <a:buSzPts val="1100"/>
              <a:buFont typeface="Roboto"/>
              <a:buAutoNum type="arabicPeriod"/>
            </a:pPr>
            <a:r>
              <a:rPr lang="en" sz="1100">
                <a:solidFill>
                  <a:schemeClr val="dk2"/>
                </a:solidFill>
                <a:latin typeface="Roboto"/>
                <a:ea typeface="Roboto"/>
                <a:cs typeface="Roboto"/>
                <a:sym typeface="Roboto"/>
              </a:rPr>
              <a:t>Move disk 1 from rod A to rod C</a:t>
            </a:r>
            <a:endParaRPr sz="1100">
              <a:solidFill>
                <a:schemeClr val="dk2"/>
              </a:solidFill>
              <a:latin typeface="Roboto"/>
              <a:ea typeface="Roboto"/>
              <a:cs typeface="Roboto"/>
              <a:sym typeface="Roboto"/>
            </a:endParaRPr>
          </a:p>
        </p:txBody>
      </p:sp>
      <p:sp>
        <p:nvSpPr>
          <p:cNvPr id="120" name="Google Shape;120;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Lego Mindstorms NXT</a:t>
            </a:r>
            <a:endParaRPr/>
          </a:p>
        </p:txBody>
      </p:sp>
      <p:sp>
        <p:nvSpPr>
          <p:cNvPr id="126" name="Google Shape;126;p18"/>
          <p:cNvSpPr txBox="1"/>
          <p:nvPr>
            <p:ph idx="1" type="body"/>
          </p:nvPr>
        </p:nvSpPr>
        <p:spPr>
          <a:xfrm>
            <a:off x="311700" y="1229875"/>
            <a:ext cx="41157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 programmable robotics kit released by Lego</a:t>
            </a:r>
            <a:endParaRPr/>
          </a:p>
          <a:p>
            <a:pPr indent="-342900" lvl="0" marL="457200" rtl="0" algn="l">
              <a:spcBef>
                <a:spcPts val="0"/>
              </a:spcBef>
              <a:spcAft>
                <a:spcPts val="0"/>
              </a:spcAft>
              <a:buSzPts val="1800"/>
              <a:buChar char="-"/>
            </a:pPr>
            <a:r>
              <a:rPr lang="en"/>
              <a:t>Gives people the power to build, program, and command your own Lego Robots</a:t>
            </a:r>
            <a:endParaRPr/>
          </a:p>
          <a:p>
            <a:pPr indent="-342900" lvl="0" marL="457200" rtl="0" algn="l">
              <a:spcBef>
                <a:spcPts val="0"/>
              </a:spcBef>
              <a:spcAft>
                <a:spcPts val="0"/>
              </a:spcAft>
              <a:buSzPts val="1800"/>
              <a:buChar char="-"/>
            </a:pPr>
            <a:r>
              <a:rPr lang="en"/>
              <a:t>Instead of using the provided NXT brick, we used the BeagleBone Black to program and control the motors</a:t>
            </a:r>
            <a:endParaRPr/>
          </a:p>
          <a:p>
            <a:pPr indent="0" lvl="0" marL="457200" rtl="0" algn="l">
              <a:spcBef>
                <a:spcPts val="1600"/>
              </a:spcBef>
              <a:spcAft>
                <a:spcPts val="1600"/>
              </a:spcAft>
              <a:buNone/>
            </a:pPr>
            <a:r>
              <a:t/>
            </a:r>
            <a:endParaRPr/>
          </a:p>
        </p:txBody>
      </p:sp>
      <p:pic>
        <p:nvPicPr>
          <p:cNvPr id="127" name="Google Shape;127;p18"/>
          <p:cNvPicPr preferRelativeResize="0"/>
          <p:nvPr/>
        </p:nvPicPr>
        <p:blipFill>
          <a:blip r:embed="rId3">
            <a:alphaModFix/>
          </a:blip>
          <a:stretch>
            <a:fillRect/>
          </a:stretch>
        </p:blipFill>
        <p:spPr>
          <a:xfrm>
            <a:off x="4657800" y="1349750"/>
            <a:ext cx="4174500" cy="2901200"/>
          </a:xfrm>
          <a:prstGeom prst="rect">
            <a:avLst/>
          </a:prstGeom>
          <a:noFill/>
          <a:ln>
            <a:noFill/>
          </a:ln>
          <a:effectLst>
            <a:outerShdw blurRad="57150" rotWithShape="0" algn="bl" dir="1800000" dist="104775">
              <a:srgbClr val="000000">
                <a:alpha val="5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 Did</a:t>
            </a:r>
            <a:endParaRPr/>
          </a:p>
        </p:txBody>
      </p:sp>
      <p:sp>
        <p:nvSpPr>
          <p:cNvPr id="133" name="Google Shape;133;p19"/>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chemeClr val="dk2"/>
              </a:buClr>
              <a:buSzPts val="1800"/>
              <a:buFont typeface="Roboto"/>
              <a:buChar char="●"/>
            </a:pPr>
            <a:r>
              <a:rPr lang="en"/>
              <a:t>Purchased NXT ports</a:t>
            </a:r>
            <a:endParaRPr/>
          </a:p>
          <a:p>
            <a:pPr indent="-342900" lvl="0" marL="457200" rtl="0" algn="l">
              <a:lnSpc>
                <a:spcPct val="100000"/>
              </a:lnSpc>
              <a:spcBef>
                <a:spcPts val="0"/>
              </a:spcBef>
              <a:spcAft>
                <a:spcPts val="0"/>
              </a:spcAft>
              <a:buClr>
                <a:schemeClr val="dk2"/>
              </a:buClr>
              <a:buSzPts val="1800"/>
              <a:buFont typeface="Roboto"/>
              <a:buChar char="●"/>
            </a:pPr>
            <a:r>
              <a:rPr lang="en"/>
              <a:t>Soldered ports to custom wiring connections</a:t>
            </a:r>
            <a:endParaRPr/>
          </a:p>
          <a:p>
            <a:pPr indent="-342900" lvl="0" marL="457200" rtl="0" algn="l">
              <a:lnSpc>
                <a:spcPct val="100000"/>
              </a:lnSpc>
              <a:spcBef>
                <a:spcPts val="0"/>
              </a:spcBef>
              <a:spcAft>
                <a:spcPts val="0"/>
              </a:spcAft>
              <a:buClr>
                <a:schemeClr val="dk2"/>
              </a:buClr>
              <a:buSzPts val="1800"/>
              <a:buFont typeface="Roboto"/>
              <a:buChar char="●"/>
            </a:pPr>
            <a:r>
              <a:rPr lang="en"/>
              <a:t>Solder the custom modular connector on prototype breadboard and wires</a:t>
            </a:r>
            <a:endParaRPr/>
          </a:p>
          <a:p>
            <a:pPr indent="-342900" lvl="0" marL="457200" rtl="0" algn="l">
              <a:lnSpc>
                <a:spcPct val="100000"/>
              </a:lnSpc>
              <a:spcBef>
                <a:spcPts val="0"/>
              </a:spcBef>
              <a:spcAft>
                <a:spcPts val="0"/>
              </a:spcAft>
              <a:buClr>
                <a:schemeClr val="dk2"/>
              </a:buClr>
              <a:buSzPts val="1800"/>
              <a:buFont typeface="Roboto"/>
              <a:buChar char="●"/>
            </a:pPr>
            <a:r>
              <a:rPr lang="en"/>
              <a:t>Connect the ports to the NXT motors </a:t>
            </a:r>
            <a:endParaRPr/>
          </a:p>
          <a:p>
            <a:pPr indent="-342900" lvl="0" marL="457200" rtl="0" algn="l">
              <a:lnSpc>
                <a:spcPct val="100000"/>
              </a:lnSpc>
              <a:spcBef>
                <a:spcPts val="0"/>
              </a:spcBef>
              <a:spcAft>
                <a:spcPts val="0"/>
              </a:spcAft>
              <a:buClr>
                <a:schemeClr val="dk2"/>
              </a:buClr>
              <a:buSzPts val="1800"/>
              <a:buFont typeface="Roboto"/>
              <a:buChar char="●"/>
            </a:pPr>
            <a:r>
              <a:rPr lang="en"/>
              <a:t>Wire up necessary resistors and H-bridges on breadboard and BeagleBoard</a:t>
            </a:r>
            <a:endParaRPr/>
          </a:p>
          <a:p>
            <a:pPr indent="-342900" lvl="0" marL="457200" rtl="0" algn="l">
              <a:lnSpc>
                <a:spcPct val="100000"/>
              </a:lnSpc>
              <a:spcBef>
                <a:spcPts val="0"/>
              </a:spcBef>
              <a:spcAft>
                <a:spcPts val="0"/>
              </a:spcAft>
              <a:buClr>
                <a:schemeClr val="dk2"/>
              </a:buClr>
              <a:buSzPts val="1800"/>
              <a:buFont typeface="Roboto"/>
              <a:buChar char="●"/>
            </a:pPr>
            <a:r>
              <a:rPr lang="en"/>
              <a:t>Code the BeagleBoard with Python and associated libraries</a:t>
            </a:r>
            <a:endParaRPr/>
          </a:p>
          <a:p>
            <a:pPr indent="-342900" lvl="0" marL="457200" rtl="0" algn="l">
              <a:lnSpc>
                <a:spcPct val="100000"/>
              </a:lnSpc>
              <a:spcBef>
                <a:spcPts val="0"/>
              </a:spcBef>
              <a:spcAft>
                <a:spcPts val="0"/>
              </a:spcAft>
              <a:buClr>
                <a:schemeClr val="dk2"/>
              </a:buClr>
              <a:buSzPts val="1800"/>
              <a:buFont typeface="Roboto"/>
              <a:buChar char="●"/>
            </a:pPr>
            <a:r>
              <a:rPr lang="en"/>
              <a:t>Run the program by pressing the button switch</a:t>
            </a:r>
            <a:endParaRPr/>
          </a:p>
          <a:p>
            <a:pPr indent="0" lvl="0" marL="0" rtl="0" algn="l">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0"/>
          <p:cNvPicPr preferRelativeResize="0"/>
          <p:nvPr/>
        </p:nvPicPr>
        <p:blipFill>
          <a:blip r:embed="rId3">
            <a:alphaModFix/>
          </a:blip>
          <a:stretch>
            <a:fillRect/>
          </a:stretch>
        </p:blipFill>
        <p:spPr>
          <a:xfrm>
            <a:off x="4817200" y="-76200"/>
            <a:ext cx="4091325" cy="2449525"/>
          </a:xfrm>
          <a:prstGeom prst="rect">
            <a:avLst/>
          </a:prstGeom>
          <a:noFill/>
          <a:ln>
            <a:noFill/>
          </a:ln>
          <a:effectLst>
            <a:outerShdw blurRad="57150" rotWithShape="0" algn="bl" dir="4020000" dist="57150">
              <a:srgbClr val="000000">
                <a:alpha val="50000"/>
              </a:srgbClr>
            </a:outerShdw>
          </a:effectLst>
        </p:spPr>
      </p:pic>
      <p:sp>
        <p:nvSpPr>
          <p:cNvPr id="139" name="Google Shape;139;p2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NXT Motors</a:t>
            </a:r>
            <a:endParaRPr/>
          </a:p>
        </p:txBody>
      </p:sp>
      <p:sp>
        <p:nvSpPr>
          <p:cNvPr id="140" name="Google Shape;140;p20"/>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What kind of motors are they?</a:t>
            </a:r>
            <a:br>
              <a:rPr lang="en"/>
            </a:br>
            <a:r>
              <a:rPr lang="en"/>
              <a:t>- They turned out to be brushed DC motors</a:t>
            </a:r>
            <a:endParaRPr/>
          </a:p>
          <a:p>
            <a:pPr indent="-342900" lvl="0" marL="457200" rtl="0" algn="l">
              <a:spcBef>
                <a:spcPts val="0"/>
              </a:spcBef>
              <a:spcAft>
                <a:spcPts val="0"/>
              </a:spcAft>
              <a:buSzPts val="1800"/>
              <a:buChar char="●"/>
            </a:pPr>
            <a:r>
              <a:rPr lang="en"/>
              <a:t>What are all of the pins used for?</a:t>
            </a:r>
            <a:br>
              <a:rPr lang="en"/>
            </a:br>
            <a:r>
              <a:rPr lang="en"/>
              <a:t>- Pins 1 and 2 are the positive and negative terminals for driving the motor (switching them reverses direction), pins 3 and 4 are the positive and negative power terminals for the rotation tracking, pins 5 and 6 are the rotary encoder outputs</a:t>
            </a:r>
            <a:endParaRPr/>
          </a:p>
          <a:p>
            <a:pPr indent="-342900" lvl="0" marL="457200" rtl="0" algn="l">
              <a:spcBef>
                <a:spcPts val="0"/>
              </a:spcBef>
              <a:spcAft>
                <a:spcPts val="0"/>
              </a:spcAft>
              <a:buSzPts val="1800"/>
              <a:buChar char="●"/>
            </a:pPr>
            <a:r>
              <a:rPr lang="en"/>
              <a:t>What voltage should we supply to them?</a:t>
            </a:r>
            <a:br>
              <a:rPr lang="en"/>
            </a:br>
            <a:r>
              <a:rPr lang="en"/>
              <a:t>- The Beaglebone can only directly supply 5.5 V and 4 mA max,</a:t>
            </a:r>
            <a:br>
              <a:rPr lang="en"/>
            </a:br>
            <a:r>
              <a:rPr lang="en"/>
              <a:t>which don’t move motors very quickly or strongly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1"/>
          <p:cNvPicPr preferRelativeResize="0"/>
          <p:nvPr/>
        </p:nvPicPr>
        <p:blipFill rotWithShape="1">
          <a:blip r:embed="rId3">
            <a:alphaModFix/>
          </a:blip>
          <a:srcRect b="1958" l="0" r="882" t="604"/>
          <a:stretch/>
        </p:blipFill>
        <p:spPr>
          <a:xfrm>
            <a:off x="893875" y="73875"/>
            <a:ext cx="7291550" cy="4570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